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588" r:id="rId3"/>
    <p:sldId id="590" r:id="rId4"/>
    <p:sldId id="1546" r:id="rId5"/>
    <p:sldId id="589" r:id="rId6"/>
    <p:sldId id="591" r:id="rId7"/>
    <p:sldId id="592" r:id="rId8"/>
    <p:sldId id="593" r:id="rId9"/>
    <p:sldId id="594" r:id="rId10"/>
    <p:sldId id="597" r:id="rId11"/>
    <p:sldId id="599" r:id="rId12"/>
    <p:sldId id="600" r:id="rId13"/>
    <p:sldId id="601" r:id="rId14"/>
    <p:sldId id="602" r:id="rId15"/>
    <p:sldId id="605" r:id="rId16"/>
    <p:sldId id="608" r:id="rId17"/>
    <p:sldId id="606" r:id="rId18"/>
    <p:sldId id="609" r:id="rId19"/>
    <p:sldId id="607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1519" r:id="rId35"/>
    <p:sldId id="1520" r:id="rId36"/>
    <p:sldId id="1521" r:id="rId37"/>
    <p:sldId id="1522" r:id="rId38"/>
    <p:sldId id="1523" r:id="rId39"/>
    <p:sldId id="1524" r:id="rId40"/>
    <p:sldId id="1532" r:id="rId41"/>
    <p:sldId id="1533" r:id="rId42"/>
    <p:sldId id="1534" r:id="rId43"/>
    <p:sldId id="1535" r:id="rId44"/>
    <p:sldId id="1536" r:id="rId45"/>
    <p:sldId id="1537" r:id="rId46"/>
    <p:sldId id="1538" r:id="rId47"/>
    <p:sldId id="560" r:id="rId48"/>
    <p:sldId id="561" r:id="rId49"/>
    <p:sldId id="562" r:id="rId50"/>
    <p:sldId id="563" r:id="rId51"/>
    <p:sldId id="56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83" r:id="rId61"/>
    <p:sldId id="584" r:id="rId62"/>
    <p:sldId id="585" r:id="rId63"/>
    <p:sldId id="586" r:id="rId64"/>
    <p:sldId id="587" r:id="rId65"/>
    <p:sldId id="1539" r:id="rId66"/>
    <p:sldId id="1540" r:id="rId67"/>
    <p:sldId id="1541" r:id="rId68"/>
    <p:sldId id="1543" r:id="rId69"/>
    <p:sldId id="1544" r:id="rId70"/>
    <p:sldId id="1545" r:id="rId71"/>
    <p:sldId id="598" r:id="rId72"/>
    <p:sldId id="154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4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\frac{</a:t>
            </a:r>
            <a:r>
              <a:rPr lang="en-US" dirty="0" err="1"/>
              <a:t>dz</a:t>
            </a:r>
            <a:r>
              <a:rPr lang="en-US" dirty="0"/>
              <a:t>}{dx} = \frac{</a:t>
            </a:r>
            <a:r>
              <a:rPr lang="en-US" dirty="0" err="1"/>
              <a:t>dz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 \</a:t>
            </a:r>
            <a:r>
              <a:rPr lang="en-US" dirty="0" err="1"/>
              <a:t>cdot</a:t>
            </a:r>
            <a:r>
              <a:rPr lang="en-US" dirty="0"/>
              <a:t> \frac{</a:t>
            </a:r>
            <a:r>
              <a:rPr lang="en-US" dirty="0" err="1"/>
              <a:t>dy</a:t>
            </a:r>
            <a:r>
              <a:rPr lang="en-US" dirty="0"/>
              <a:t>}{dx}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12-Jan-20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gkfIQ4IGa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8C93B-52EB-4B1C-BEB5-FD8DC37FF26E}"/>
              </a:ext>
            </a:extLst>
          </p:cNvPr>
          <p:cNvSpPr/>
          <p:nvPr/>
        </p:nvSpPr>
        <p:spPr>
          <a:xfrm>
            <a:off x="178048" y="2321560"/>
            <a:ext cx="5674112" cy="3296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B6BED2-3798-4513-9A42-D16BE0DF2E40}"/>
              </a:ext>
            </a:extLst>
          </p:cNvPr>
          <p:cNvSpPr/>
          <p:nvPr/>
        </p:nvSpPr>
        <p:spPr>
          <a:xfrm>
            <a:off x="178048" y="3083560"/>
            <a:ext cx="5674112" cy="253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708C3-08F1-4045-900E-6B0394DAE5BC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called- </a:t>
            </a:r>
            <a:r>
              <a:rPr lang="en-US" sz="3200" b="1" dirty="0"/>
              <a:t>the forward 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35A924-5AA4-4030-AB15-C8A9A2AA88AF}"/>
              </a:ext>
            </a:extLst>
          </p:cNvPr>
          <p:cNvSpPr/>
          <p:nvPr/>
        </p:nvSpPr>
        <p:spPr>
          <a:xfrm>
            <a:off x="178048" y="3159760"/>
            <a:ext cx="5674112" cy="24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/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3DEA16D-90EE-4E96-A2B5-18E9309DC4E5}"/>
              </a:ext>
            </a:extLst>
          </p:cNvPr>
          <p:cNvSpPr/>
          <p:nvPr/>
        </p:nvSpPr>
        <p:spPr>
          <a:xfrm>
            <a:off x="10974968" y="3883273"/>
            <a:ext cx="863600" cy="7030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499168" y="2656049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0: initialization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1418848" y="3056159"/>
            <a:ext cx="284976" cy="8271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95AD4-CA5C-46F5-976E-C8F27B1CDC7C}"/>
              </a:ext>
            </a:extLst>
          </p:cNvPr>
          <p:cNvSpPr/>
          <p:nvPr/>
        </p:nvSpPr>
        <p:spPr>
          <a:xfrm>
            <a:off x="178048" y="3056158"/>
            <a:ext cx="5674112" cy="2562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123680" y="2277883"/>
            <a:ext cx="1244600" cy="16053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CD92B4-5331-49AD-8B8D-FBB6082D6117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Image result for vi sign&quot;">
            <a:extLst>
              <a:ext uri="{FF2B5EF4-FFF2-40B4-BE49-F238E27FC236}">
                <a16:creationId xmlns:a16="http://schemas.microsoft.com/office/drawing/2014/main" id="{042D0EFC-C7EA-402C-9BF0-69844E05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9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9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D2C3C877-FE4D-4627-B35B-63719610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6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vi sign&quot;">
            <a:extLst>
              <a:ext uri="{FF2B5EF4-FFF2-40B4-BE49-F238E27FC236}">
                <a16:creationId xmlns:a16="http://schemas.microsoft.com/office/drawing/2014/main" id="{582301CE-FBC0-4575-8163-D755E10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8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6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EE77-64CF-4D8E-B63E-2617DD7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Backpropagation-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3ED0-E8A3-460D-95E6-BD3B8C39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that we need to know in each junction is:</a:t>
            </a:r>
          </a:p>
          <a:p>
            <a:pPr lvl="1"/>
            <a:r>
              <a:rPr lang="en-US" dirty="0"/>
              <a:t>The local gradient from the junction’s equation.</a:t>
            </a:r>
          </a:p>
          <a:p>
            <a:pPr lvl="1"/>
            <a:r>
              <a:rPr lang="en-US" dirty="0"/>
              <a:t> the chain rule result that was “back propagated” to the junction.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7EA-C19C-45D0-8A57-E5B44E7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2361810"/>
            <a:ext cx="8961897" cy="449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47E0B1-4853-4AF2-B227-ECA5DEDFE719}"/>
              </a:ext>
            </a:extLst>
          </p:cNvPr>
          <p:cNvSpPr/>
          <p:nvPr/>
        </p:nvSpPr>
        <p:spPr>
          <a:xfrm>
            <a:off x="1615051" y="42976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5B380-6D5F-4DC2-BAB3-772050AEE87D}"/>
              </a:ext>
            </a:extLst>
          </p:cNvPr>
          <p:cNvSpPr/>
          <p:nvPr/>
        </p:nvSpPr>
        <p:spPr>
          <a:xfrm>
            <a:off x="8066650" y="56819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40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3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0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87302"/>
            <a:ext cx="11785600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3D771-3AC9-46E6-8C8E-049FF0068B1F}"/>
              </a:ext>
            </a:extLst>
          </p:cNvPr>
          <p:cNvSpPr/>
          <p:nvPr/>
        </p:nvSpPr>
        <p:spPr>
          <a:xfrm>
            <a:off x="101599" y="5144896"/>
            <a:ext cx="6065521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3F88DB-A740-4C38-873E-01E34BEA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50" y="2961596"/>
            <a:ext cx="1988992" cy="502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13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2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34BF2-8D72-4D53-BB54-8ED429C14102}"/>
              </a:ext>
            </a:extLst>
          </p:cNvPr>
          <p:cNvSpPr/>
          <p:nvPr/>
        </p:nvSpPr>
        <p:spPr>
          <a:xfrm>
            <a:off x="355600" y="5364480"/>
            <a:ext cx="574040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70F39E-7488-402A-A69E-D2FA5C81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25"/>
          <a:stretch/>
        </p:blipFill>
        <p:spPr>
          <a:xfrm>
            <a:off x="7762166" y="3310909"/>
            <a:ext cx="1707028" cy="285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205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66982"/>
            <a:ext cx="11785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1698E-8471-47FA-A94C-8C63019DA43A}"/>
              </a:ext>
            </a:extLst>
          </p:cNvPr>
          <p:cNvSpPr/>
          <p:nvPr/>
        </p:nvSpPr>
        <p:spPr>
          <a:xfrm>
            <a:off x="5770880" y="4888020"/>
            <a:ext cx="621792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91C315-247E-4A6B-B72B-A479CF8D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56" y="3163600"/>
            <a:ext cx="2019475" cy="281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B7E-2141-4A1E-B3F6-6E17DCE08D4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C78028-63AE-4716-A765-A33B477E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08" y="3368018"/>
            <a:ext cx="1661304" cy="251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8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1"/>
            <a:ext cx="11785600" cy="667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1414D-381E-423D-B7E8-ED4338D34C4C}"/>
              </a:ext>
            </a:extLst>
          </p:cNvPr>
          <p:cNvSpPr/>
          <p:nvPr/>
        </p:nvSpPr>
        <p:spPr>
          <a:xfrm>
            <a:off x="203200" y="5212080"/>
            <a:ext cx="5950287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3AE46-CD31-4726-965E-15F7273E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18" y="2533242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10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265872-4495-42AB-B331-4BB6BC1D37CA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A6CEC-F41D-4F7D-B246-36DD958DA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18" y="47015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2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4D99-20A1-47DA-B77C-7413BD61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C99A-3166-4129-8B05-BAD6A884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regularization NN</a:t>
            </a:r>
          </a:p>
          <a:p>
            <a:r>
              <a:rPr lang="en-US" dirty="0"/>
              <a:t>- conv NN</a:t>
            </a:r>
          </a:p>
          <a:p>
            <a:r>
              <a:rPr lang="en-US" dirty="0"/>
              <a:t>- max pooling</a:t>
            </a:r>
          </a:p>
          <a:p>
            <a:r>
              <a:rPr lang="en-US" dirty="0"/>
              <a:t>- batch norm</a:t>
            </a:r>
          </a:p>
          <a:p>
            <a:r>
              <a:rPr lang="en-US" dirty="0"/>
              <a:t>- transfer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1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EBC152-1118-4BEA-A5E4-6DC1ABFB086E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93648-BD3D-40F4-8C42-10AE24F01012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CAFF10-2504-4D3B-A844-D33BC7C3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058" y="187767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22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97EF1C-FC1D-4C8C-ADF3-86B151BA78E7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3957D-2F6C-4F6F-B4E8-DC1AFEC16DE1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F4270B-F87A-4245-B25D-28BB96EB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29816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4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5588BA-90CF-4339-8789-38C41D136487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B2686-7F0D-41E4-B0E6-ADCD15365865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E2C59C-C327-465E-BB00-0C6628B3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1494433"/>
            <a:ext cx="1790855" cy="350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13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FBC3C-C772-425A-B948-FC9719EDAA49}"/>
              </a:ext>
            </a:extLst>
          </p:cNvPr>
          <p:cNvSpPr txBox="1"/>
          <p:nvPr/>
        </p:nvSpPr>
        <p:spPr>
          <a:xfrm>
            <a:off x="1802295" y="342900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28FCA936-1BE6-4AC2-BED4-677CAF8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3232594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125E19-7E0B-47CC-A35D-E904EBDF00B9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21BAF-44F8-4984-A92D-F927F68FC9F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ED454-EC77-4EDB-99EE-2393986AEEEE}"/>
              </a:ext>
            </a:extLst>
          </p:cNvPr>
          <p:cNvSpPr txBox="1"/>
          <p:nvPr/>
        </p:nvSpPr>
        <p:spPr>
          <a:xfrm>
            <a:off x="1741335" y="2925910"/>
            <a:ext cx="2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[0.2]*[-2]=-0.4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5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86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E3F-091C-4B10-B7BB-C6B52A41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22D5-B4E3-4141-9239-3560A954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9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90C-8D22-48B9-807D-840818BF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C7FE-F90C-46FE-82C3-9B0BF02C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C66E-2E9E-47BA-A6E2-98C67FF1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F1C6-8F3B-4F06-9A0D-1B1DF6B3FFBD}"/>
              </a:ext>
            </a:extLst>
          </p:cNvPr>
          <p:cNvSpPr txBox="1"/>
          <p:nvPr/>
        </p:nvSpPr>
        <p:spPr>
          <a:xfrm>
            <a:off x="3429000" y="5181601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Same as a linear classifier!</a:t>
            </a:r>
          </a:p>
        </p:txBody>
      </p:sp>
    </p:spTree>
    <p:extLst>
      <p:ext uri="{BB962C8B-B14F-4D97-AF65-F5344CB8AC3E}">
        <p14:creationId xmlns:p14="http://schemas.microsoft.com/office/powerpoint/2010/main" val="410641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9A0B-A8E5-4EA8-B625-71B64CDFE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8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C540-E97A-42B5-A800-11FA51CF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AA5D-BE97-4719-ADB9-08D4F546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935-7873-4BAB-B699-1CA9E82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083E-8271-4689-8EAE-5E268BEA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0C0C-0424-4190-AC46-E87B090A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1E46A9-BD86-462F-AEFD-875394E2DAC7}"/>
              </a:ext>
            </a:extLst>
          </p:cNvPr>
          <p:cNvGrpSpPr/>
          <p:nvPr/>
        </p:nvGrpSpPr>
        <p:grpSpPr>
          <a:xfrm>
            <a:off x="6019800" y="4191001"/>
            <a:ext cx="4481250" cy="2615863"/>
            <a:chOff x="4495800" y="4191000"/>
            <a:chExt cx="4481250" cy="26158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A0776E-915E-4644-B4DB-ADC47B00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800" y="4191000"/>
              <a:ext cx="914400" cy="167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74324-85FF-4419-A22F-5ED2DE292D0A}"/>
                </a:ext>
              </a:extLst>
            </p:cNvPr>
            <p:cNvSpPr txBox="1"/>
            <p:nvPr/>
          </p:nvSpPr>
          <p:spPr>
            <a:xfrm>
              <a:off x="4572000" y="5791200"/>
              <a:ext cx="4405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Number of weights: 5 x 5 x 3 + 1 = </a:t>
              </a:r>
              <a:r>
                <a:rPr lang="en-US" sz="2000" b="1" dirty="0"/>
                <a:t>76</a:t>
              </a:r>
            </a:p>
            <a:p>
              <a:r>
                <a:rPr lang="en-US" sz="2000" dirty="0"/>
                <a:t>(vs. 3072 for a fully-connected layer)</a:t>
              </a:r>
            </a:p>
            <a:p>
              <a:r>
                <a:rPr lang="en-US" sz="2000" dirty="0"/>
                <a:t>(+1 for bias)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9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8CF2-A615-4193-877E-CCC3C1770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9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6E16-6096-4954-A314-CD8A876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E53B-B05B-403D-BD1A-D2A9E062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DD625-4ECF-4293-8FA5-3DCB44D4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FD0A-6B41-4672-A86D-FB8E6BF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5370-F6F5-4CC8-94AC-0BDA53A0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62DA-2508-4B88-8D84-F1F3F7A3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F06E5-53F7-4FEF-AE81-8AD9148B6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2F32A-8902-47A8-99B5-AFF8E867077A}"/>
              </a:ext>
            </a:extLst>
          </p:cNvPr>
          <p:cNvSpPr txBox="1"/>
          <p:nvPr/>
        </p:nvSpPr>
        <p:spPr>
          <a:xfrm>
            <a:off x="2533135" y="6001511"/>
            <a:ext cx="712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(total number of parameters: 6 x (75 + 1) = </a:t>
            </a:r>
            <a:r>
              <a:rPr lang="en-US" sz="2800" b="1" dirty="0"/>
              <a:t>456</a:t>
            </a:r>
            <a:r>
              <a:rPr lang="en-US" sz="2800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803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5BA9F-0775-4A1D-9B45-ABE47282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2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A2350-B4F5-4F49-B173-C8150354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D46CF-2301-456E-8A8D-B8E94986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4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like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6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3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66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2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1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1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9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1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9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5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0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B6EFFF-1600-446E-AAB2-41B4ABF4DFAB}"/>
              </a:ext>
            </a:extLst>
          </p:cNvPr>
          <p:cNvSpPr/>
          <p:nvPr/>
        </p:nvSpPr>
        <p:spPr>
          <a:xfrm>
            <a:off x="6461760" y="2672080"/>
            <a:ext cx="4307840" cy="2479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/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choose different parameters for the convolution: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 is an int.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blipFill>
                <a:blip r:embed="rId3"/>
                <a:stretch>
                  <a:fillRect l="-2642" t="-2083" b="-5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442F5F4-FE05-447B-9B40-126650E3590F}"/>
              </a:ext>
            </a:extLst>
          </p:cNvPr>
          <p:cNvSpPr/>
          <p:nvPr/>
        </p:nvSpPr>
        <p:spPr>
          <a:xfrm>
            <a:off x="6614160" y="3576320"/>
            <a:ext cx="4307840" cy="13498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408"/>
          <a:stretch/>
        </p:blipFill>
        <p:spPr>
          <a:xfrm>
            <a:off x="1524000" y="1071"/>
            <a:ext cx="9144000" cy="33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0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9D3-2B54-4790-9997-315F864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derivation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actually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001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587"/>
          <a:stretch/>
        </p:blipFill>
        <p:spPr>
          <a:xfrm>
            <a:off x="1524000" y="1071"/>
            <a:ext cx="9144000" cy="46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7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E878-753F-4CDA-A054-5F847E2B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091A-7221-474E-AB87-B9DF0786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https://www.youtube.com/watch?v=AgkfIQ4IGaM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6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15C6-6556-4AC6-A4B4-15ABE5ED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idea-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B43D-8432-4EFF-9E10-02BF9B69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173DB-BD05-4761-9F29-90263C76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0" y="670559"/>
            <a:ext cx="12192000" cy="49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D6-0D9F-40B1-9A87-F53C48E8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idea- 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9D94-50D5-42E4-850D-611256D3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the chain rule for gradient calculation: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5072353-6C04-4A0C-8CAC-30FAF4C9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24000"/>
            <a:ext cx="2667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973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12926</TotalTime>
  <Words>924</Words>
  <Application>Microsoft Office PowerPoint</Application>
  <PresentationFormat>Widescreen</PresentationFormat>
  <Paragraphs>173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Cambria Math</vt:lpstr>
      <vt:lpstr>class_layout</vt:lpstr>
      <vt:lpstr>NN basics</vt:lpstr>
      <vt:lpstr>References</vt:lpstr>
      <vt:lpstr>PowerPoint Presentation</vt:lpstr>
      <vt:lpstr>A good fully connected example</vt:lpstr>
      <vt:lpstr>Data normalization</vt:lpstr>
      <vt:lpstr>Data normalization</vt:lpstr>
      <vt:lpstr>Loss derivation</vt:lpstr>
      <vt:lpstr>Bad idea- by hand</vt:lpstr>
      <vt:lpstr>Good idea- back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Backpropagation- conclusions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 </cp:lastModifiedBy>
  <cp:revision>259</cp:revision>
  <dcterms:created xsi:type="dcterms:W3CDTF">2019-11-08T16:12:10Z</dcterms:created>
  <dcterms:modified xsi:type="dcterms:W3CDTF">2020-01-12T23:22:07Z</dcterms:modified>
</cp:coreProperties>
</file>